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60" r:id="rId4"/>
    <p:sldId id="259"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 Raj" initials="AR" lastIdx="1" clrIdx="0">
    <p:extLst>
      <p:ext uri="{19B8F6BF-5375-455C-9EA6-DF929625EA0E}">
        <p15:presenceInfo xmlns:p15="http://schemas.microsoft.com/office/powerpoint/2012/main" userId="149a3aad26c4ee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93" d="100"/>
          <a:sy n="93" d="100"/>
        </p:scale>
        <p:origin x="21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commentAuthors" Target="commentAuthor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C1AF1A-200B-4BEB-B8F8-4F9D23733AD7}"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2552811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C1AF1A-200B-4BEB-B8F8-4F9D23733AD7}"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221247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C1AF1A-200B-4BEB-B8F8-4F9D23733AD7}"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DE0C8D9-58AC-41E5-BFA5-9E01DAFA0F3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6524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9C1AF1A-200B-4BEB-B8F8-4F9D23733AD7}"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1751301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9C1AF1A-200B-4BEB-B8F8-4F9D23733AD7}"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E0C8D9-58AC-41E5-BFA5-9E01DAFA0F3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10922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9C1AF1A-200B-4BEB-B8F8-4F9D23733AD7}"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2806803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C1AF1A-200B-4BEB-B8F8-4F9D23733AD7}"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2209154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C1AF1A-200B-4BEB-B8F8-4F9D23733AD7}"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262642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C1AF1A-200B-4BEB-B8F8-4F9D23733AD7}"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967679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C1AF1A-200B-4BEB-B8F8-4F9D23733AD7}" type="datetimeFigureOut">
              <a:rPr lang="en-IN" smtClean="0"/>
              <a:t>14-06-2024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298037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C1AF1A-200B-4BEB-B8F8-4F9D23733AD7}"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3929008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C1AF1A-200B-4BEB-B8F8-4F9D23733AD7}" type="datetimeFigureOut">
              <a:rPr lang="en-IN" smtClean="0"/>
              <a:t>14-06-2024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291635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C1AF1A-200B-4BEB-B8F8-4F9D23733AD7}" type="datetimeFigureOut">
              <a:rPr lang="en-IN" smtClean="0"/>
              <a:t>14-06-2024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2457823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1AF1A-200B-4BEB-B8F8-4F9D23733AD7}" type="datetimeFigureOut">
              <a:rPr lang="en-IN" smtClean="0"/>
              <a:t>14-06-2024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3949804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C1AF1A-200B-4BEB-B8F8-4F9D23733AD7}"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1600619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C1AF1A-200B-4BEB-B8F8-4F9D23733AD7}" type="datetimeFigureOut">
              <a:rPr lang="en-IN" smtClean="0"/>
              <a:t>14-06-2024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DE0C8D9-58AC-41E5-BFA5-9E01DAFA0F33}" type="slidenum">
              <a:rPr lang="en-IN" smtClean="0"/>
              <a:t>‹#›</a:t>
            </a:fld>
            <a:endParaRPr lang="en-IN"/>
          </a:p>
        </p:txBody>
      </p:sp>
    </p:spTree>
    <p:extLst>
      <p:ext uri="{BB962C8B-B14F-4D97-AF65-F5344CB8AC3E}">
        <p14:creationId xmlns:p14="http://schemas.microsoft.com/office/powerpoint/2010/main" val="1425913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9C1AF1A-200B-4BEB-B8F8-4F9D23733AD7}" type="datetimeFigureOut">
              <a:rPr lang="en-IN" smtClean="0"/>
              <a:t>14-06-2024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DE0C8D9-58AC-41E5-BFA5-9E01DAFA0F33}" type="slidenum">
              <a:rPr lang="en-IN" smtClean="0"/>
              <a:t>‹#›</a:t>
            </a:fld>
            <a:endParaRPr lang="en-IN"/>
          </a:p>
        </p:txBody>
      </p:sp>
    </p:spTree>
    <p:extLst>
      <p:ext uri="{BB962C8B-B14F-4D97-AF65-F5344CB8AC3E}">
        <p14:creationId xmlns:p14="http://schemas.microsoft.com/office/powerpoint/2010/main" val="423624905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6.xml" /></Relationships>
</file>

<file path=ppt/slides/_rels/slide2.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8.png" /></Relationships>
</file>

<file path=ppt/slides/_rels/slide9.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6.xml" /><Relationship Id="rId5" Type="http://schemas.openxmlformats.org/officeDocument/2006/relationships/image" Target="../media/image12.png" /><Relationship Id="rId4" Type="http://schemas.openxmlformats.org/officeDocument/2006/relationships/image" Target="../media/image1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1418-A06F-B17E-F1D0-D48147D014F6}"/>
              </a:ext>
            </a:extLst>
          </p:cNvPr>
          <p:cNvSpPr>
            <a:spLocks noGrp="1"/>
          </p:cNvSpPr>
          <p:nvPr>
            <p:ph type="ctrTitle"/>
          </p:nvPr>
        </p:nvSpPr>
        <p:spPr/>
        <p:txBody>
          <a:bodyPr>
            <a:normAutofit fontScale="90000"/>
          </a:bodyPr>
          <a:lstStyle/>
          <a:p>
            <a:r>
              <a:rPr lang="en-US" dirty="0"/>
              <a:t>Title: Exploring the Unknown: Reinforcement Learning in Maze Navigation</a:t>
            </a:r>
            <a:endParaRPr lang="en-IN" dirty="0"/>
          </a:p>
        </p:txBody>
      </p:sp>
      <p:sp>
        <p:nvSpPr>
          <p:cNvPr id="3" name="Subtitle 2">
            <a:extLst>
              <a:ext uri="{FF2B5EF4-FFF2-40B4-BE49-F238E27FC236}">
                <a16:creationId xmlns:a16="http://schemas.microsoft.com/office/drawing/2014/main" id="{7A90EFDD-4FA9-6242-78F6-574BA82B5B3A}"/>
              </a:ext>
            </a:extLst>
          </p:cNvPr>
          <p:cNvSpPr>
            <a:spLocks noGrp="1"/>
          </p:cNvSpPr>
          <p:nvPr>
            <p:ph type="subTitle" idx="1"/>
          </p:nvPr>
        </p:nvSpPr>
        <p:spPr/>
        <p:txBody>
          <a:bodyPr/>
          <a:lstStyle/>
          <a:p>
            <a:r>
              <a:rPr lang="en-US" dirty="0"/>
              <a:t>B.tech project by </a:t>
            </a:r>
            <a:r>
              <a:rPr lang="en-US" b="1" dirty="0">
                <a:solidFill>
                  <a:srgbClr val="00B050"/>
                </a:solidFill>
              </a:rPr>
              <a:t>Aman Raj</a:t>
            </a:r>
          </a:p>
          <a:p>
            <a:r>
              <a:rPr lang="en-US" dirty="0"/>
              <a:t>Mentor: </a:t>
            </a:r>
            <a:br>
              <a:rPr lang="en-IN" dirty="0"/>
            </a:br>
            <a:r>
              <a:rPr lang="en-IN" b="0" i="0" dirty="0">
                <a:solidFill>
                  <a:srgbClr val="7B241C"/>
                </a:solidFill>
                <a:effectLst/>
                <a:highlight>
                  <a:srgbClr val="FFFFFF"/>
                </a:highlight>
                <a:latin typeface="Helvetica Neue"/>
              </a:rPr>
              <a:t>Dr Santosh Kumar Mishra</a:t>
            </a:r>
            <a:endParaRPr lang="en-US" dirty="0"/>
          </a:p>
          <a:p>
            <a:endParaRPr lang="en-IN" dirty="0"/>
          </a:p>
        </p:txBody>
      </p:sp>
    </p:spTree>
    <p:extLst>
      <p:ext uri="{BB962C8B-B14F-4D97-AF65-F5344CB8AC3E}">
        <p14:creationId xmlns:p14="http://schemas.microsoft.com/office/powerpoint/2010/main" val="254726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20DD-F38F-7CDD-4815-793D66BB4451}"/>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75709B53-2AF9-F1F4-9A31-3670907E3738}"/>
              </a:ext>
            </a:extLst>
          </p:cNvPr>
          <p:cNvSpPr>
            <a:spLocks noGrp="1"/>
          </p:cNvSpPr>
          <p:nvPr>
            <p:ph idx="1"/>
          </p:nvPr>
        </p:nvSpPr>
        <p:spPr/>
        <p:txBody>
          <a:bodyPr/>
          <a:lstStyle/>
          <a:p>
            <a:r>
              <a:rPr lang="en-US" dirty="0">
                <a:solidFill>
                  <a:srgbClr val="5A5A5A"/>
                </a:solidFill>
                <a:highlight>
                  <a:srgbClr val="FFFFFF"/>
                </a:highlight>
                <a:latin typeface="Arial" panose="020B0604020202020204" pitchFamily="34" charset="0"/>
              </a:rPr>
              <a:t>Accuracy of our model based on Q-learning is 75% .</a:t>
            </a:r>
            <a:endParaRPr lang="en-US" b="0" i="0" dirty="0">
              <a:solidFill>
                <a:srgbClr val="5A5A5A"/>
              </a:solidFill>
              <a:effectLst/>
              <a:highlight>
                <a:srgbClr val="FFFFFF"/>
              </a:highlight>
              <a:latin typeface="Arial" panose="020B0604020202020204" pitchFamily="34" charset="0"/>
            </a:endParaRPr>
          </a:p>
          <a:p>
            <a:pPr algn="l"/>
            <a:r>
              <a:rPr lang="en-US" b="0" i="0" dirty="0">
                <a:solidFill>
                  <a:srgbClr val="5A5A5A"/>
                </a:solidFill>
                <a:effectLst/>
                <a:highlight>
                  <a:srgbClr val="FFFFFF"/>
                </a:highlight>
                <a:latin typeface="Arial" panose="020B0604020202020204" pitchFamily="34" charset="0"/>
              </a:rPr>
              <a:t>What makes reinforcement learning special is that it can learn from large amounts of data and find patterns that might be difficult for humans to spot. It doesn't need human intervention all the time because it can keep learning and getting better on its own.</a:t>
            </a:r>
          </a:p>
          <a:p>
            <a:pPr algn="l"/>
            <a:r>
              <a:rPr lang="en-US" b="0" i="0" dirty="0">
                <a:solidFill>
                  <a:srgbClr val="5A5A5A"/>
                </a:solidFill>
                <a:effectLst/>
                <a:highlight>
                  <a:srgbClr val="FFFFFF"/>
                </a:highlight>
                <a:latin typeface="Arial" panose="020B0604020202020204" pitchFamily="34" charset="0"/>
              </a:rPr>
              <a:t>But reinforcement learning has its limitations. Reinforcement learning can be time-consuming and require a lot of data and training to achieve good results.</a:t>
            </a:r>
          </a:p>
          <a:p>
            <a:r>
              <a:rPr lang="en-IN" dirty="0"/>
              <a:t>In future we will try to overcome this problem.</a:t>
            </a:r>
          </a:p>
        </p:txBody>
      </p:sp>
    </p:spTree>
    <p:extLst>
      <p:ext uri="{BB962C8B-B14F-4D97-AF65-F5344CB8AC3E}">
        <p14:creationId xmlns:p14="http://schemas.microsoft.com/office/powerpoint/2010/main" val="1256223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F4E5-DABF-F34D-0C8A-E156B19CBB82}"/>
              </a:ext>
            </a:extLst>
          </p:cNvPr>
          <p:cNvSpPr>
            <a:spLocks noGrp="1"/>
          </p:cNvSpPr>
          <p:nvPr>
            <p:ph type="title"/>
          </p:nvPr>
        </p:nvSpPr>
        <p:spPr/>
        <p:txBody>
          <a:bodyPr>
            <a:normAutofit fontScale="90000"/>
          </a:bodyPr>
          <a:lstStyle/>
          <a:p>
            <a:r>
              <a:rPr lang="en-US" dirty="0"/>
              <a:t>Alert!!!!!!!!</a:t>
            </a:r>
            <a:br>
              <a:rPr lang="en-US" dirty="0"/>
            </a:br>
            <a:r>
              <a:rPr lang="en-US" dirty="0"/>
              <a:t>“The primary technology behind ChatGPT is"</a:t>
            </a:r>
            <a:endParaRPr lang="en-IN" dirty="0"/>
          </a:p>
        </p:txBody>
      </p:sp>
      <p:pic>
        <p:nvPicPr>
          <p:cNvPr id="4" name="Picture 3">
            <a:extLst>
              <a:ext uri="{FF2B5EF4-FFF2-40B4-BE49-F238E27FC236}">
                <a16:creationId xmlns:a16="http://schemas.microsoft.com/office/drawing/2014/main" id="{E5F30C48-BEBF-5907-6AD4-FE16531B9BFB}"/>
              </a:ext>
            </a:extLst>
          </p:cNvPr>
          <p:cNvPicPr>
            <a:picLocks noChangeAspect="1"/>
          </p:cNvPicPr>
          <p:nvPr/>
        </p:nvPicPr>
        <p:blipFill>
          <a:blip r:embed="rId2"/>
          <a:stretch>
            <a:fillRect/>
          </a:stretch>
        </p:blipFill>
        <p:spPr>
          <a:xfrm>
            <a:off x="2592924" y="1761225"/>
            <a:ext cx="8611802" cy="4610743"/>
          </a:xfrm>
          <a:prstGeom prst="rect">
            <a:avLst/>
          </a:prstGeom>
        </p:spPr>
      </p:pic>
    </p:spTree>
    <p:extLst>
      <p:ext uri="{BB962C8B-B14F-4D97-AF65-F5344CB8AC3E}">
        <p14:creationId xmlns:p14="http://schemas.microsoft.com/office/powerpoint/2010/main" val="2725827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8FDC-EFD2-BC08-B3FF-CAD84F10A301}"/>
              </a:ext>
            </a:extLst>
          </p:cNvPr>
          <p:cNvSpPr>
            <a:spLocks noGrp="1"/>
          </p:cNvSpPr>
          <p:nvPr>
            <p:ph type="title"/>
          </p:nvPr>
        </p:nvSpPr>
        <p:spPr>
          <a:xfrm>
            <a:off x="2592925" y="624110"/>
            <a:ext cx="8911687" cy="685706"/>
          </a:xfrm>
        </p:spPr>
        <p:txBody>
          <a:bodyPr/>
          <a:lstStyle/>
          <a:p>
            <a:r>
              <a:rPr lang="en-IN" b="0" i="0" dirty="0">
                <a:solidFill>
                  <a:srgbClr val="222222"/>
                </a:solidFill>
                <a:effectLst/>
                <a:highlight>
                  <a:srgbClr val="FFFFFF"/>
                </a:highlight>
                <a:latin typeface="Arial" panose="020B0604020202020204" pitchFamily="34" charset="0"/>
              </a:rPr>
              <a:t>Problem definition</a:t>
            </a:r>
            <a:endParaRPr lang="en-IN" dirty="0"/>
          </a:p>
        </p:txBody>
      </p:sp>
      <p:sp>
        <p:nvSpPr>
          <p:cNvPr id="3" name="Content Placeholder 2">
            <a:extLst>
              <a:ext uri="{FF2B5EF4-FFF2-40B4-BE49-F238E27FC236}">
                <a16:creationId xmlns:a16="http://schemas.microsoft.com/office/drawing/2014/main" id="{FBC74FBB-BB2D-FBD7-037D-101817A9EF92}"/>
              </a:ext>
            </a:extLst>
          </p:cNvPr>
          <p:cNvSpPr>
            <a:spLocks noGrp="1"/>
          </p:cNvSpPr>
          <p:nvPr>
            <p:ph idx="1"/>
          </p:nvPr>
        </p:nvSpPr>
        <p:spPr>
          <a:xfrm>
            <a:off x="2589212" y="1441622"/>
            <a:ext cx="8915400" cy="4469600"/>
          </a:xfrm>
        </p:spPr>
        <p:txBody>
          <a:bodyPr/>
          <a:lstStyle/>
          <a:p>
            <a:r>
              <a:rPr lang="en-US" dirty="0"/>
              <a:t>In the context of exploring a new neighborhood without a specific destination, the </a:t>
            </a:r>
            <a:r>
              <a:rPr lang="en-US" b="1" dirty="0">
                <a:solidFill>
                  <a:srgbClr val="00B050"/>
                </a:solidFill>
              </a:rPr>
              <a:t>challenge is to develop a system that can navigate and discover points of interest through random exploration</a:t>
            </a:r>
            <a:r>
              <a:rPr lang="en-US" dirty="0"/>
              <a:t>. Reinforcement learning, a form of artificial intelligence, addresses this problem by enabling a system to learn from its environment dynamically, optimizing paths, and making discoveries efficiently.</a:t>
            </a:r>
          </a:p>
          <a:p>
            <a:endParaRPr lang="en-US" dirty="0"/>
          </a:p>
          <a:p>
            <a:endParaRPr lang="en-US" dirty="0"/>
          </a:p>
          <a:p>
            <a:endParaRPr lang="en-US" dirty="0"/>
          </a:p>
          <a:p>
            <a:endParaRPr lang="en-US" dirty="0"/>
          </a:p>
          <a:p>
            <a:endParaRPr lang="en-US" dirty="0"/>
          </a:p>
          <a:p>
            <a:endParaRPr lang="en-US" dirty="0"/>
          </a:p>
          <a:p>
            <a:endParaRPr lang="en-US" dirty="0"/>
          </a:p>
          <a:p>
            <a:endParaRPr lang="en-IN" dirty="0"/>
          </a:p>
        </p:txBody>
      </p:sp>
      <p:pic>
        <p:nvPicPr>
          <p:cNvPr id="7" name="Picture 6">
            <a:extLst>
              <a:ext uri="{FF2B5EF4-FFF2-40B4-BE49-F238E27FC236}">
                <a16:creationId xmlns:a16="http://schemas.microsoft.com/office/drawing/2014/main" id="{3921094E-29FC-F82A-A256-A6C3A7BF6984}"/>
              </a:ext>
            </a:extLst>
          </p:cNvPr>
          <p:cNvPicPr>
            <a:picLocks noChangeAspect="1"/>
          </p:cNvPicPr>
          <p:nvPr/>
        </p:nvPicPr>
        <p:blipFill>
          <a:blip r:embed="rId2"/>
          <a:stretch>
            <a:fillRect/>
          </a:stretch>
        </p:blipFill>
        <p:spPr>
          <a:xfrm>
            <a:off x="4545157" y="3324897"/>
            <a:ext cx="3886742" cy="2981741"/>
          </a:xfrm>
          <a:prstGeom prst="rect">
            <a:avLst/>
          </a:prstGeom>
        </p:spPr>
      </p:pic>
    </p:spTree>
    <p:extLst>
      <p:ext uri="{BB962C8B-B14F-4D97-AF65-F5344CB8AC3E}">
        <p14:creationId xmlns:p14="http://schemas.microsoft.com/office/powerpoint/2010/main" val="2028620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8C6CF-0E9C-E894-0E55-92C69304A745}"/>
              </a:ext>
            </a:extLst>
          </p:cNvPr>
          <p:cNvSpPr>
            <a:spLocks noGrp="1"/>
          </p:cNvSpPr>
          <p:nvPr>
            <p:ph type="title"/>
          </p:nvPr>
        </p:nvSpPr>
        <p:spPr>
          <a:xfrm>
            <a:off x="2592924" y="624109"/>
            <a:ext cx="8911687" cy="3577188"/>
          </a:xfrm>
        </p:spPr>
        <p:txBody>
          <a:bodyPr>
            <a:normAutofit fontScale="90000"/>
          </a:bodyPr>
          <a:lstStyle/>
          <a:p>
            <a:r>
              <a:rPr lang="en-US" dirty="0">
                <a:solidFill>
                  <a:srgbClr val="00B050"/>
                </a:solidFill>
              </a:rPr>
              <a:t>Proposed Approach: </a:t>
            </a:r>
            <a:br>
              <a:rPr lang="en-US" dirty="0"/>
            </a:br>
            <a:br>
              <a:rPr lang="en-US" dirty="0"/>
            </a:br>
            <a:r>
              <a:rPr lang="en-US" dirty="0"/>
              <a:t>In this engineering project, the objective is to train a computer agent to navigate a maze using a specific machine learning method known as reinforcement learning, with a focus on </a:t>
            </a:r>
            <a:r>
              <a:rPr lang="en-US" dirty="0">
                <a:solidFill>
                  <a:srgbClr val="FF0000"/>
                </a:solidFill>
              </a:rPr>
              <a:t>Q-learning</a:t>
            </a:r>
            <a:r>
              <a:rPr lang="en-US" dirty="0"/>
              <a:t>.</a:t>
            </a:r>
            <a:endParaRPr lang="en-IN" dirty="0"/>
          </a:p>
        </p:txBody>
      </p:sp>
    </p:spTree>
    <p:extLst>
      <p:ext uri="{BB962C8B-B14F-4D97-AF65-F5344CB8AC3E}">
        <p14:creationId xmlns:p14="http://schemas.microsoft.com/office/powerpoint/2010/main" val="3783764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5DC6E5-3334-DB79-8F24-CC64740E6676}"/>
              </a:ext>
            </a:extLst>
          </p:cNvPr>
          <p:cNvPicPr>
            <a:picLocks noChangeAspect="1"/>
          </p:cNvPicPr>
          <p:nvPr/>
        </p:nvPicPr>
        <p:blipFill>
          <a:blip r:embed="rId2"/>
          <a:stretch>
            <a:fillRect/>
          </a:stretch>
        </p:blipFill>
        <p:spPr>
          <a:xfrm>
            <a:off x="7562336" y="0"/>
            <a:ext cx="4629664" cy="6919784"/>
          </a:xfrm>
          <a:prstGeom prst="rect">
            <a:avLst/>
          </a:prstGeom>
        </p:spPr>
      </p:pic>
      <p:pic>
        <p:nvPicPr>
          <p:cNvPr id="5" name="Picture 4">
            <a:extLst>
              <a:ext uri="{FF2B5EF4-FFF2-40B4-BE49-F238E27FC236}">
                <a16:creationId xmlns:a16="http://schemas.microsoft.com/office/drawing/2014/main" id="{3141D36B-7D6A-EF7F-25BC-379739383D98}"/>
              </a:ext>
            </a:extLst>
          </p:cNvPr>
          <p:cNvPicPr>
            <a:picLocks noChangeAspect="1"/>
          </p:cNvPicPr>
          <p:nvPr/>
        </p:nvPicPr>
        <p:blipFill>
          <a:blip r:embed="rId3"/>
          <a:stretch>
            <a:fillRect/>
          </a:stretch>
        </p:blipFill>
        <p:spPr>
          <a:xfrm>
            <a:off x="0" y="0"/>
            <a:ext cx="7562335" cy="6919784"/>
          </a:xfrm>
          <a:prstGeom prst="rect">
            <a:avLst/>
          </a:prstGeom>
        </p:spPr>
      </p:pic>
    </p:spTree>
    <p:extLst>
      <p:ext uri="{BB962C8B-B14F-4D97-AF65-F5344CB8AC3E}">
        <p14:creationId xmlns:p14="http://schemas.microsoft.com/office/powerpoint/2010/main" val="192550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1DFA-6238-59EB-5DF4-9F9F1E80C454}"/>
              </a:ext>
            </a:extLst>
          </p:cNvPr>
          <p:cNvSpPr>
            <a:spLocks noGrp="1"/>
          </p:cNvSpPr>
          <p:nvPr>
            <p:ph type="title"/>
          </p:nvPr>
        </p:nvSpPr>
        <p:spPr/>
        <p:txBody>
          <a:bodyPr/>
          <a:lstStyle/>
          <a:p>
            <a:r>
              <a:rPr lang="en-US" dirty="0"/>
              <a:t>Experimental Procedure</a:t>
            </a:r>
            <a:endParaRPr lang="en-IN" dirty="0"/>
          </a:p>
        </p:txBody>
      </p:sp>
      <p:sp>
        <p:nvSpPr>
          <p:cNvPr id="3" name="Content Placeholder 2">
            <a:extLst>
              <a:ext uri="{FF2B5EF4-FFF2-40B4-BE49-F238E27FC236}">
                <a16:creationId xmlns:a16="http://schemas.microsoft.com/office/drawing/2014/main" id="{C4518AF1-4550-0C4A-B9FF-C4405A92D247}"/>
              </a:ext>
            </a:extLst>
          </p:cNvPr>
          <p:cNvSpPr>
            <a:spLocks noGrp="1"/>
          </p:cNvSpPr>
          <p:nvPr>
            <p:ph idx="1"/>
          </p:nvPr>
        </p:nvSpPr>
        <p:spPr>
          <a:xfrm>
            <a:off x="2589212" y="1532238"/>
            <a:ext cx="8915400" cy="3130378"/>
          </a:xfrm>
        </p:spPr>
        <p:txBody>
          <a:bodyPr/>
          <a:lstStyle/>
          <a:p>
            <a:r>
              <a:rPr lang="en-IN" b="1" i="0" dirty="0">
                <a:solidFill>
                  <a:srgbClr val="5A5A5A"/>
                </a:solidFill>
                <a:effectLst/>
                <a:highlight>
                  <a:srgbClr val="FFFFFF"/>
                </a:highlight>
                <a:latin typeface="Arial" panose="020B0604020202020204" pitchFamily="34" charset="0"/>
              </a:rPr>
              <a:t>Creating the Maze Environment</a:t>
            </a:r>
          </a:p>
          <a:p>
            <a:r>
              <a:rPr lang="en-IN" b="1" i="0" dirty="0">
                <a:solidFill>
                  <a:srgbClr val="5A5A5A"/>
                </a:solidFill>
                <a:effectLst/>
                <a:highlight>
                  <a:srgbClr val="FFFFFF"/>
                </a:highlight>
                <a:latin typeface="Arial" panose="020B0604020202020204" pitchFamily="34" charset="0"/>
              </a:rPr>
              <a:t>Navigating the Maze Untrained</a:t>
            </a:r>
          </a:p>
          <a:p>
            <a:r>
              <a:rPr lang="en-IN" b="1" i="0" dirty="0">
                <a:solidFill>
                  <a:srgbClr val="5A5A5A"/>
                </a:solidFill>
                <a:effectLst/>
                <a:highlight>
                  <a:srgbClr val="FFFFFF"/>
                </a:highlight>
                <a:latin typeface="Arial" panose="020B0604020202020204" pitchFamily="34" charset="0"/>
              </a:rPr>
              <a:t>Training the Agent</a:t>
            </a:r>
          </a:p>
          <a:p>
            <a:r>
              <a:rPr lang="en-IN" b="1" i="0" dirty="0">
                <a:solidFill>
                  <a:srgbClr val="5A5A5A"/>
                </a:solidFill>
                <a:effectLst/>
                <a:highlight>
                  <a:srgbClr val="FFFFFF"/>
                </a:highlight>
                <a:latin typeface="Arial" panose="020B0604020202020204" pitchFamily="34" charset="0"/>
              </a:rPr>
              <a:t>Evaluating the Agent</a:t>
            </a:r>
          </a:p>
          <a:p>
            <a:r>
              <a:rPr lang="en-IN" b="1" i="0" dirty="0">
                <a:solidFill>
                  <a:srgbClr val="5A5A5A"/>
                </a:solidFill>
                <a:effectLst/>
                <a:highlight>
                  <a:srgbClr val="FFFFFF"/>
                </a:highlight>
                <a:latin typeface="Arial" panose="020B0604020202020204" pitchFamily="34" charset="0"/>
              </a:rPr>
              <a:t>Experimenting and Improving</a:t>
            </a:r>
          </a:p>
          <a:p>
            <a:pPr algn="l"/>
            <a:r>
              <a:rPr lang="en-US" b="1" i="0" dirty="0">
                <a:solidFill>
                  <a:srgbClr val="5A5A5A"/>
                </a:solidFill>
                <a:effectLst/>
                <a:highlight>
                  <a:srgbClr val="FFFFFF"/>
                </a:highlight>
                <a:latin typeface="Arial" panose="020B0604020202020204" pitchFamily="34" charset="0"/>
              </a:rPr>
              <a:t>Variations</a:t>
            </a:r>
          </a:p>
          <a:p>
            <a:pPr algn="l">
              <a:buFont typeface="Arial" panose="020B0604020202020204" pitchFamily="34" charset="0"/>
              <a:buChar char="•"/>
            </a:pPr>
            <a:r>
              <a:rPr lang="en-US" b="0" i="0" dirty="0">
                <a:solidFill>
                  <a:srgbClr val="5A5A5A"/>
                </a:solidFill>
                <a:effectLst/>
                <a:highlight>
                  <a:srgbClr val="FFFFFF"/>
                </a:highlight>
                <a:latin typeface="Arial" panose="020B0604020202020204" pitchFamily="34" charset="0"/>
              </a:rPr>
              <a:t>Create new mazes and test how well the agent performs in more complex mazes with multiple paths and dead ends.</a:t>
            </a:r>
          </a:p>
          <a:p>
            <a:endParaRPr lang="en-IN" dirty="0"/>
          </a:p>
        </p:txBody>
      </p:sp>
    </p:spTree>
    <p:extLst>
      <p:ext uri="{BB962C8B-B14F-4D97-AF65-F5344CB8AC3E}">
        <p14:creationId xmlns:p14="http://schemas.microsoft.com/office/powerpoint/2010/main" val="2973665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FD9783-543F-183B-D0A9-43F137992988}"/>
              </a:ext>
            </a:extLst>
          </p:cNvPr>
          <p:cNvPicPr>
            <a:picLocks noChangeAspect="1"/>
          </p:cNvPicPr>
          <p:nvPr/>
        </p:nvPicPr>
        <p:blipFill>
          <a:blip r:embed="rId2"/>
          <a:stretch>
            <a:fillRect/>
          </a:stretch>
        </p:blipFill>
        <p:spPr>
          <a:xfrm>
            <a:off x="2473393" y="0"/>
            <a:ext cx="7245214" cy="6858000"/>
          </a:xfrm>
          <a:prstGeom prst="rect">
            <a:avLst/>
          </a:prstGeom>
        </p:spPr>
      </p:pic>
      <p:sp>
        <p:nvSpPr>
          <p:cNvPr id="4" name="Arrow: Left 3">
            <a:extLst>
              <a:ext uri="{FF2B5EF4-FFF2-40B4-BE49-F238E27FC236}">
                <a16:creationId xmlns:a16="http://schemas.microsoft.com/office/drawing/2014/main" id="{1E655801-224B-EE0B-4F97-AA5F4494D01D}"/>
              </a:ext>
            </a:extLst>
          </p:cNvPr>
          <p:cNvSpPr/>
          <p:nvPr/>
        </p:nvSpPr>
        <p:spPr>
          <a:xfrm>
            <a:off x="7339914" y="3649362"/>
            <a:ext cx="420129" cy="39541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70198D93-8ECD-3566-D279-2188422864E3}"/>
              </a:ext>
            </a:extLst>
          </p:cNvPr>
          <p:cNvPicPr>
            <a:picLocks noChangeAspect="1"/>
          </p:cNvPicPr>
          <p:nvPr/>
        </p:nvPicPr>
        <p:blipFill>
          <a:blip r:embed="rId3"/>
          <a:stretch>
            <a:fillRect/>
          </a:stretch>
        </p:blipFill>
        <p:spPr>
          <a:xfrm>
            <a:off x="7760043" y="3649362"/>
            <a:ext cx="1798280" cy="476316"/>
          </a:xfrm>
          <a:prstGeom prst="rect">
            <a:avLst/>
          </a:prstGeom>
        </p:spPr>
      </p:pic>
    </p:spTree>
    <p:extLst>
      <p:ext uri="{BB962C8B-B14F-4D97-AF65-F5344CB8AC3E}">
        <p14:creationId xmlns:p14="http://schemas.microsoft.com/office/powerpoint/2010/main" val="1143000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6C970-6FB8-C6AB-11F9-686B704E26CC}"/>
              </a:ext>
            </a:extLst>
          </p:cNvPr>
          <p:cNvPicPr>
            <a:picLocks noChangeAspect="1"/>
          </p:cNvPicPr>
          <p:nvPr/>
        </p:nvPicPr>
        <p:blipFill>
          <a:blip r:embed="rId2"/>
          <a:stretch>
            <a:fillRect/>
          </a:stretch>
        </p:blipFill>
        <p:spPr>
          <a:xfrm>
            <a:off x="2426804" y="0"/>
            <a:ext cx="7338391" cy="6858000"/>
          </a:xfrm>
          <a:prstGeom prst="rect">
            <a:avLst/>
          </a:prstGeom>
        </p:spPr>
      </p:pic>
      <p:cxnSp>
        <p:nvCxnSpPr>
          <p:cNvPr id="5" name="Straight Arrow Connector 4">
            <a:extLst>
              <a:ext uri="{FF2B5EF4-FFF2-40B4-BE49-F238E27FC236}">
                <a16:creationId xmlns:a16="http://schemas.microsoft.com/office/drawing/2014/main" id="{74CDFCCD-018D-A81A-3D82-2DAC76DC9833}"/>
              </a:ext>
            </a:extLst>
          </p:cNvPr>
          <p:cNvCxnSpPr>
            <a:stCxn id="3" idx="1"/>
          </p:cNvCxnSpPr>
          <p:nvPr/>
        </p:nvCxnSpPr>
        <p:spPr>
          <a:xfrm>
            <a:off x="2426804" y="3429000"/>
            <a:ext cx="728288" cy="302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A49BE9-4A71-33A9-987C-7E5E265EC1F6}"/>
              </a:ext>
            </a:extLst>
          </p:cNvPr>
          <p:cNvPicPr>
            <a:picLocks noChangeAspect="1"/>
          </p:cNvPicPr>
          <p:nvPr/>
        </p:nvPicPr>
        <p:blipFill>
          <a:blip r:embed="rId3"/>
          <a:stretch>
            <a:fillRect/>
          </a:stretch>
        </p:blipFill>
        <p:spPr>
          <a:xfrm>
            <a:off x="2426804" y="3731741"/>
            <a:ext cx="2526052" cy="466790"/>
          </a:xfrm>
          <a:prstGeom prst="rect">
            <a:avLst/>
          </a:prstGeom>
        </p:spPr>
      </p:pic>
    </p:spTree>
    <p:extLst>
      <p:ext uri="{BB962C8B-B14F-4D97-AF65-F5344CB8AC3E}">
        <p14:creationId xmlns:p14="http://schemas.microsoft.com/office/powerpoint/2010/main" val="1746016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tp_simulation_rl">
            <a:hlinkClick r:id="" action="ppaction://media"/>
            <a:extLst>
              <a:ext uri="{FF2B5EF4-FFF2-40B4-BE49-F238E27FC236}">
                <a16:creationId xmlns:a16="http://schemas.microsoft.com/office/drawing/2014/main" id="{B44FDA2B-E66F-F840-9C86-23DC5FABA4A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6922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B3982-E903-A9ED-A0D0-7ABFFC7911D0}"/>
              </a:ext>
            </a:extLst>
          </p:cNvPr>
          <p:cNvSpPr>
            <a:spLocks noGrp="1"/>
          </p:cNvSpPr>
          <p:nvPr>
            <p:ph type="title"/>
          </p:nvPr>
        </p:nvSpPr>
        <p:spPr/>
        <p:txBody>
          <a:bodyPr/>
          <a:lstStyle/>
          <a:p>
            <a:r>
              <a:rPr lang="en-US" dirty="0"/>
              <a:t>Results</a:t>
            </a:r>
            <a:endParaRPr lang="en-IN" dirty="0"/>
          </a:p>
        </p:txBody>
      </p:sp>
      <p:pic>
        <p:nvPicPr>
          <p:cNvPr id="4" name="Picture 3">
            <a:extLst>
              <a:ext uri="{FF2B5EF4-FFF2-40B4-BE49-F238E27FC236}">
                <a16:creationId xmlns:a16="http://schemas.microsoft.com/office/drawing/2014/main" id="{4C6A089C-DB81-51A3-F24F-9D2349C9463D}"/>
              </a:ext>
            </a:extLst>
          </p:cNvPr>
          <p:cNvPicPr>
            <a:picLocks noChangeAspect="1"/>
          </p:cNvPicPr>
          <p:nvPr/>
        </p:nvPicPr>
        <p:blipFill>
          <a:blip r:embed="rId2"/>
          <a:stretch>
            <a:fillRect/>
          </a:stretch>
        </p:blipFill>
        <p:spPr>
          <a:xfrm>
            <a:off x="1709125" y="1323203"/>
            <a:ext cx="8773749" cy="5534797"/>
          </a:xfrm>
          <a:prstGeom prst="rect">
            <a:avLst/>
          </a:prstGeom>
        </p:spPr>
      </p:pic>
      <p:pic>
        <p:nvPicPr>
          <p:cNvPr id="6" name="Picture 5">
            <a:extLst>
              <a:ext uri="{FF2B5EF4-FFF2-40B4-BE49-F238E27FC236}">
                <a16:creationId xmlns:a16="http://schemas.microsoft.com/office/drawing/2014/main" id="{63DB66CE-A4A9-6F8F-BC42-8F01F40A2CA9}"/>
              </a:ext>
            </a:extLst>
          </p:cNvPr>
          <p:cNvPicPr>
            <a:picLocks noChangeAspect="1"/>
          </p:cNvPicPr>
          <p:nvPr/>
        </p:nvPicPr>
        <p:blipFill>
          <a:blip r:embed="rId3"/>
          <a:stretch>
            <a:fillRect/>
          </a:stretch>
        </p:blipFill>
        <p:spPr>
          <a:xfrm>
            <a:off x="2955781" y="1753837"/>
            <a:ext cx="331118" cy="151163"/>
          </a:xfrm>
          <a:prstGeom prst="rect">
            <a:avLst/>
          </a:prstGeom>
        </p:spPr>
      </p:pic>
      <p:pic>
        <p:nvPicPr>
          <p:cNvPr id="8" name="Picture 7">
            <a:extLst>
              <a:ext uri="{FF2B5EF4-FFF2-40B4-BE49-F238E27FC236}">
                <a16:creationId xmlns:a16="http://schemas.microsoft.com/office/drawing/2014/main" id="{A8D1AF60-0839-D8A7-6A95-CE8E92585245}"/>
              </a:ext>
            </a:extLst>
          </p:cNvPr>
          <p:cNvPicPr>
            <a:picLocks noChangeAspect="1"/>
          </p:cNvPicPr>
          <p:nvPr/>
        </p:nvPicPr>
        <p:blipFill>
          <a:blip r:embed="rId4"/>
          <a:stretch>
            <a:fillRect/>
          </a:stretch>
        </p:blipFill>
        <p:spPr>
          <a:xfrm>
            <a:off x="6154246" y="4201402"/>
            <a:ext cx="526642" cy="194026"/>
          </a:xfrm>
          <a:prstGeom prst="rect">
            <a:avLst/>
          </a:prstGeom>
        </p:spPr>
      </p:pic>
      <p:pic>
        <p:nvPicPr>
          <p:cNvPr id="10" name="Picture 9">
            <a:extLst>
              <a:ext uri="{FF2B5EF4-FFF2-40B4-BE49-F238E27FC236}">
                <a16:creationId xmlns:a16="http://schemas.microsoft.com/office/drawing/2014/main" id="{3AC6644F-B36E-8867-657E-29F168E673C3}"/>
              </a:ext>
            </a:extLst>
          </p:cNvPr>
          <p:cNvPicPr>
            <a:picLocks noChangeAspect="1"/>
          </p:cNvPicPr>
          <p:nvPr/>
        </p:nvPicPr>
        <p:blipFill>
          <a:blip r:embed="rId5"/>
          <a:stretch>
            <a:fillRect/>
          </a:stretch>
        </p:blipFill>
        <p:spPr>
          <a:xfrm>
            <a:off x="9428808" y="5707793"/>
            <a:ext cx="382458" cy="215214"/>
          </a:xfrm>
          <a:prstGeom prst="rect">
            <a:avLst/>
          </a:prstGeom>
        </p:spPr>
      </p:pic>
    </p:spTree>
    <p:extLst>
      <p:ext uri="{BB962C8B-B14F-4D97-AF65-F5344CB8AC3E}">
        <p14:creationId xmlns:p14="http://schemas.microsoft.com/office/powerpoint/2010/main" val="339427218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95</TotalTime>
  <Words>276</Words>
  <Application>Microsoft Office PowerPoint</Application>
  <PresentationFormat>Widescreen</PresentationFormat>
  <Paragraphs>27</Paragraphs>
  <Slides>11</Slides>
  <Notes>0</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Wisp</vt:lpstr>
      <vt:lpstr>Title: Exploring the Unknown: Reinforcement Learning in Maze Navigation</vt:lpstr>
      <vt:lpstr>Problem definition</vt:lpstr>
      <vt:lpstr>Proposed Approach:   In this engineering project, the objective is to train a computer agent to navigate a maze using a specific machine learning method known as reinforcement learning, with a focus on Q-learning.</vt:lpstr>
      <vt:lpstr>PowerPoint Presentation</vt:lpstr>
      <vt:lpstr>Experimental Procedure</vt:lpstr>
      <vt:lpstr>PowerPoint Presentation</vt:lpstr>
      <vt:lpstr>PowerPoint Presentation</vt:lpstr>
      <vt:lpstr>PowerPoint Presentation</vt:lpstr>
      <vt:lpstr>Results</vt:lpstr>
      <vt:lpstr>Conclusion</vt:lpstr>
      <vt:lpstr>Alert!!!!!!!! “The primary technology behind ChatGPT 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Exploring the Unknown: Reinforcement Learning in Maze Navigation</dc:title>
  <dc:creator>Aman Raj</dc:creator>
  <cp:lastModifiedBy>Unknown User</cp:lastModifiedBy>
  <cp:revision>2</cp:revision>
  <dcterms:created xsi:type="dcterms:W3CDTF">2024-05-09T19:08:59Z</dcterms:created>
  <dcterms:modified xsi:type="dcterms:W3CDTF">2024-06-14T17:29:38Z</dcterms:modified>
</cp:coreProperties>
</file>